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4"/>
    <p:sldMasterId id="214748369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DM Sans Medium"/>
      <p:regular r:id="rId28"/>
      <p:bold r:id="rId29"/>
      <p:italic r:id="rId30"/>
      <p:boldItalic r:id="rId31"/>
    </p:embeddedFont>
    <p:embeddedFont>
      <p:font typeface="Inter SemiBold"/>
      <p:regular r:id="rId32"/>
      <p:bold r:id="rId33"/>
      <p:italic r:id="rId34"/>
      <p:boldItalic r:id="rId35"/>
    </p:embeddedFont>
    <p:embeddedFont>
      <p:font typeface="Inter Light"/>
      <p:regular r:id="rId36"/>
      <p:bold r:id="rId37"/>
      <p:italic r:id="rId38"/>
      <p:boldItalic r:id="rId39"/>
    </p:embeddedFont>
    <p:embeddedFont>
      <p:font typeface="Inter"/>
      <p:regular r:id="rId40"/>
      <p:bold r:id="rId41"/>
      <p:italic r:id="rId42"/>
      <p:boldItalic r:id="rId43"/>
    </p:embeddedFont>
    <p:embeddedFont>
      <p:font typeface="Inter ExtraBold"/>
      <p:bold r:id="rId44"/>
      <p:boldItalic r:id="rId45"/>
    </p:embeddedFont>
    <p:embeddedFont>
      <p:font typeface="Merriweather"/>
      <p:regular r:id="rId46"/>
      <p:bold r:id="rId47"/>
      <p:italic r:id="rId48"/>
      <p:boldItalic r:id="rId49"/>
    </p:embeddedFont>
    <p:embeddedFont>
      <p:font typeface="DM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regular.fntdata"/><Relationship Id="rId42" Type="http://schemas.openxmlformats.org/officeDocument/2006/relationships/font" Target="fonts/Inter-italic.fntdata"/><Relationship Id="rId41" Type="http://schemas.openxmlformats.org/officeDocument/2006/relationships/font" Target="fonts/Inter-bold.fntdata"/><Relationship Id="rId44" Type="http://schemas.openxmlformats.org/officeDocument/2006/relationships/font" Target="fonts/InterExtraBold-bold.fntdata"/><Relationship Id="rId43" Type="http://schemas.openxmlformats.org/officeDocument/2006/relationships/font" Target="fonts/Inter-boldItalic.fntdata"/><Relationship Id="rId46" Type="http://schemas.openxmlformats.org/officeDocument/2006/relationships/font" Target="fonts/Merriweather-regular.fntdata"/><Relationship Id="rId45" Type="http://schemas.openxmlformats.org/officeDocument/2006/relationships/font" Target="fonts/Inter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erriweather-italic.fntdata"/><Relationship Id="rId47" Type="http://schemas.openxmlformats.org/officeDocument/2006/relationships/font" Target="fonts/Merriweather-bold.fntdata"/><Relationship Id="rId49" Type="http://schemas.openxmlformats.org/officeDocument/2006/relationships/font" Target="fonts/Merriweather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Medium-boldItalic.fntdata"/><Relationship Id="rId30" Type="http://schemas.openxmlformats.org/officeDocument/2006/relationships/font" Target="fonts/DMSansMedium-italic.fntdata"/><Relationship Id="rId33" Type="http://schemas.openxmlformats.org/officeDocument/2006/relationships/font" Target="fonts/InterSemiBold-bold.fntdata"/><Relationship Id="rId32" Type="http://schemas.openxmlformats.org/officeDocument/2006/relationships/font" Target="fonts/InterSemiBold-regular.fntdata"/><Relationship Id="rId35" Type="http://schemas.openxmlformats.org/officeDocument/2006/relationships/font" Target="fonts/InterSemiBold-boldItalic.fntdata"/><Relationship Id="rId34" Type="http://schemas.openxmlformats.org/officeDocument/2006/relationships/font" Target="fonts/InterSemiBold-italic.fntdata"/><Relationship Id="rId37" Type="http://schemas.openxmlformats.org/officeDocument/2006/relationships/font" Target="fonts/InterLight-bold.fntdata"/><Relationship Id="rId36" Type="http://schemas.openxmlformats.org/officeDocument/2006/relationships/font" Target="fonts/InterLight-regular.fntdata"/><Relationship Id="rId39" Type="http://schemas.openxmlformats.org/officeDocument/2006/relationships/font" Target="fonts/InterLight-boldItalic.fntdata"/><Relationship Id="rId38" Type="http://schemas.openxmlformats.org/officeDocument/2006/relationships/font" Target="fonts/InterLight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DMSansMedium-regular.fntdata"/><Relationship Id="rId27" Type="http://schemas.openxmlformats.org/officeDocument/2006/relationships/slide" Target="slides/slide21.xml"/><Relationship Id="rId29" Type="http://schemas.openxmlformats.org/officeDocument/2006/relationships/font" Target="fonts/DMSansMedium-bold.fntdata"/><Relationship Id="rId51" Type="http://schemas.openxmlformats.org/officeDocument/2006/relationships/font" Target="fonts/DMSans-bold.fntdata"/><Relationship Id="rId50" Type="http://schemas.openxmlformats.org/officeDocument/2006/relationships/font" Target="fonts/DMSans-regular.fntdata"/><Relationship Id="rId53" Type="http://schemas.openxmlformats.org/officeDocument/2006/relationships/font" Target="fonts/DMSans-boldItalic.fntdata"/><Relationship Id="rId52" Type="http://schemas.openxmlformats.org/officeDocument/2006/relationships/font" Target="fonts/DM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cc6b22a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4cc6b22a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fc1aa4d39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4fc1aa4d39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4fc1aa4d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4fc1aa4d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4fc1aa4d3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4fc1aa4d3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4fc1aa4d3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4fc1aa4d3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4cc6b22a75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4cc6b22a75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f7dba8c23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4f7dba8c23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4f7dba8c23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4f7dba8c23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4f7dba8c23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4f7dba8c23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4f7dba8c23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4f7dba8c23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f7dba8c23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4f7dba8c23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4cc6b22a75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4cc6b22a75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4f7dba8c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4f7dba8c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4cc6b22a75_0_1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4cc6b22a75_0_1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cc6b22a75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4cc6b22a75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f7dba8c23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4f7dba8c23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4f7dba8c23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4f7dba8c2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4f7dba8c23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4f7dba8c23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4f7dba8c23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4f7dba8c23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f7dba8c23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4f7dba8c23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4f7dba8c2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4f7dba8c2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 type="title">
  <p:cSld name="TITLE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35"/>
          <p:cNvSpPr/>
          <p:nvPr>
            <p:ph idx="3" type="pic"/>
          </p:nvPr>
        </p:nvSpPr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81" name="Google Shape;181;p35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" type="secHead">
  <p:cSld name="SECTION_HEADER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6"/>
          <p:cNvSpPr txBox="1"/>
          <p:nvPr>
            <p:ph idx="2" type="title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" name="Google Shape;186;p36"/>
          <p:cNvSpPr txBox="1"/>
          <p:nvPr>
            <p:ph idx="3" type="title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" name="Google Shape;187;p36"/>
          <p:cNvSpPr txBox="1"/>
          <p:nvPr>
            <p:ph idx="4" type="title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36"/>
          <p:cNvSpPr txBox="1"/>
          <p:nvPr>
            <p:ph idx="5" type="title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9" name="Google Shape;189;p36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36"/>
          <p:cNvSpPr txBox="1"/>
          <p:nvPr>
            <p:ph idx="6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7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AND_BODY_1"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8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99" name="Google Shape;199;p38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38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1" type="twoColTx">
  <p:cSld name="TITLE_AND_TWO_COLUMN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03" name="Google Shape;203;p39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9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06" name="Google Shape;206;p39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39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TITLE_AND_TWO_COLUMNS_1">
    <p:bg>
      <p:bgPr>
        <a:solidFill>
          <a:schemeClr val="dk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40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40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13" name="Google Shape;213;p40"/>
          <p:cNvSpPr txBox="1"/>
          <p:nvPr>
            <p:ph idx="3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40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40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chart">
  <p:cSld name="SECTION_TITLE_AND_DESCRIPTION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1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" name="Google Shape;220;p41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1" name="Google Shape;221;p41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22" name="Google Shape;222;p41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APTION_ONLY">
    <p:bg>
      <p:bgPr>
        <a:solidFill>
          <a:schemeClr val="l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42"/>
          <p:cNvSpPr txBox="1"/>
          <p:nvPr>
            <p:ph idx="1" type="body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2" type="body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3" type="body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4" type="body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5" type="body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0" name="Google Shape;230;p42"/>
          <p:cNvSpPr txBox="1"/>
          <p:nvPr>
            <p:ph idx="6" type="body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1" name="Google Shape;231;p42"/>
          <p:cNvSpPr txBox="1"/>
          <p:nvPr>
            <p:ph idx="7" type="body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2" name="Google Shape;232;p42"/>
          <p:cNvSpPr txBox="1"/>
          <p:nvPr>
            <p:ph idx="8" type="body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3" name="Google Shape;233;p42"/>
          <p:cNvSpPr txBox="1"/>
          <p:nvPr>
            <p:ph idx="9" type="body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4" name="Google Shape;234;p42"/>
          <p:cNvSpPr txBox="1"/>
          <p:nvPr>
            <p:ph idx="13" type="body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5" name="Google Shape;235;p42"/>
          <p:cNvSpPr txBox="1"/>
          <p:nvPr>
            <p:ph idx="14" type="body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6" name="Google Shape;236;p42"/>
          <p:cNvSpPr txBox="1"/>
          <p:nvPr>
            <p:ph idx="15" type="body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7" name="Google Shape;237;p42"/>
          <p:cNvSpPr txBox="1"/>
          <p:nvPr>
            <p:ph idx="16" type="body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17" type="body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9" name="Google Shape;239;p42"/>
          <p:cNvSpPr txBox="1"/>
          <p:nvPr>
            <p:ph idx="18" type="body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0" name="Google Shape;240;p42"/>
          <p:cNvSpPr txBox="1"/>
          <p:nvPr>
            <p:ph idx="19" type="body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0" type="body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21" type="body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22" type="body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4" name="Google Shape;244;p42"/>
          <p:cNvSpPr txBox="1"/>
          <p:nvPr>
            <p:ph idx="23" type="body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24" type="body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6" name="Google Shape;246;p42"/>
          <p:cNvSpPr txBox="1"/>
          <p:nvPr>
            <p:ph idx="25" type="body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26" type="body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8" name="Google Shape;248;p42"/>
          <p:cNvSpPr txBox="1"/>
          <p:nvPr>
            <p:ph idx="27" type="body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28" type="body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0" name="Google Shape;250;p42"/>
          <p:cNvSpPr txBox="1"/>
          <p:nvPr>
            <p:ph idx="29" type="body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idx="30" type="body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2" name="Google Shape;252;p42"/>
          <p:cNvSpPr txBox="1"/>
          <p:nvPr>
            <p:ph idx="31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53" name="Google Shape;253;p42"/>
          <p:cNvSpPr txBox="1"/>
          <p:nvPr>
            <p:ph idx="3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5"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0" name="Google Shape;260;p44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61" name="Google Shape;261;p4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44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63" name="Google Shape;263;p4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4" name="Google Shape;264;p4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5" name="Google Shape;265;p44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_2"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" name="Google Shape;268;p4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45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270" name="Google Shape;270;p45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71" name="Google Shape;271;p4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2" name="Google Shape;272;p45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4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>
  <p:cSld name="BLANK_1">
    <p:bg>
      <p:bgPr>
        <a:solidFill>
          <a:schemeClr val="dk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276" name="Google Shape;276;p46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277" name="Google Shape;277;p4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46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1" name="Google Shape;281;p46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46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3" name="Google Shape;283;p46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4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" name="Google Shape;285;p4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4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 1">
  <p:cSld name="BLANK_2">
    <p:bg>
      <p:bgPr>
        <a:solidFill>
          <a:schemeClr val="dk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289" name="Google Shape;289;p47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290" name="Google Shape;290;p4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47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" name="Google Shape;293;p47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4" name="Google Shape;294;p47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6" name="Google Shape;296;p47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7" name="Google Shape;297;p4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8" name="Google Shape;298;p4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4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_2">
    <p:bg>
      <p:bgPr>
        <a:solidFill>
          <a:schemeClr val="dk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8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3" name="Google Shape;303;p48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304" name="Google Shape;304;p4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48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306" name="Google Shape;306;p4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7" name="Google Shape;307;p48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08" name="Google Shape;308;p4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36" Type="http://schemas.openxmlformats.org/officeDocument/2006/relationships/theme" Target="../theme/theme3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type="title"/>
          </p:nvPr>
        </p:nvSpPr>
        <p:spPr>
          <a:xfrm>
            <a:off x="420875" y="1600896"/>
            <a:ext cx="4324800" cy="17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5EC"/>
                </a:solidFill>
              </a:rPr>
              <a:t>IMDb Database</a:t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314" name="Google Shape;314;p49"/>
          <p:cNvSpPr txBox="1"/>
          <p:nvPr>
            <p:ph idx="2" type="title"/>
          </p:nvPr>
        </p:nvSpPr>
        <p:spPr>
          <a:xfrm>
            <a:off x="420875" y="3237825"/>
            <a:ext cx="45894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5EC"/>
                </a:solidFill>
              </a:rPr>
              <a:t>By: Bradley Turnage, Aiden Cary, Moulc Doumbia</a:t>
            </a:r>
            <a:endParaRPr u="sng">
              <a:solidFill>
                <a:srgbClr val="F6F5E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5EC"/>
                </a:solidFill>
              </a:rPr>
              <a:t>04/15/2025</a:t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315" name="Google Shape;315;p49"/>
          <p:cNvSpPr/>
          <p:nvPr/>
        </p:nvSpPr>
        <p:spPr>
          <a:xfrm>
            <a:off x="560525" y="1083400"/>
            <a:ext cx="19626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674EA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CUB CODRS</a:t>
            </a:r>
            <a:endParaRPr i="1">
              <a:solidFill>
                <a:srgbClr val="674EA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316" name="Google Shape;3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200" y="0"/>
            <a:ext cx="4324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type="title"/>
          </p:nvPr>
        </p:nvSpPr>
        <p:spPr>
          <a:xfrm>
            <a:off x="261650" y="596800"/>
            <a:ext cx="87990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Highlighted Inserted Data</a:t>
            </a:r>
            <a:endParaRPr/>
          </a:p>
        </p:txBody>
      </p:sp>
      <p:sp>
        <p:nvSpPr>
          <p:cNvPr id="381" name="Google Shape;381;p58"/>
          <p:cNvSpPr txBox="1"/>
          <p:nvPr>
            <p:ph idx="7" type="body"/>
          </p:nvPr>
        </p:nvSpPr>
        <p:spPr>
          <a:xfrm>
            <a:off x="450850" y="1875400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Actor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Movie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TV Show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Writer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Director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3" name="Google Shape;3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675" y="1495250"/>
            <a:ext cx="4044223" cy="30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8"/>
          <p:cNvSpPr txBox="1"/>
          <p:nvPr/>
        </p:nvSpPr>
        <p:spPr>
          <a:xfrm>
            <a:off x="4457900" y="4466050"/>
            <a:ext cx="1554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 MANY INSERTS!!!!</a:t>
            </a:r>
            <a:endParaRPr sz="15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2"/>
          <p:cNvSpPr txBox="1"/>
          <p:nvPr>
            <p:ph type="title"/>
          </p:nvPr>
        </p:nvSpPr>
        <p:spPr>
          <a:xfrm>
            <a:off x="450850" y="596800"/>
            <a:ext cx="61728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Interesting Query #1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62"/>
          <p:cNvSpPr txBox="1"/>
          <p:nvPr>
            <p:ph idx="7" type="body"/>
          </p:nvPr>
        </p:nvSpPr>
        <p:spPr>
          <a:xfrm>
            <a:off x="446400" y="1531500"/>
            <a:ext cx="8251200" cy="28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This query joins the tables </a:t>
            </a:r>
            <a:r>
              <a:rPr b="1" lang="en" sz="2000">
                <a:latin typeface="Arial"/>
                <a:ea typeface="Arial"/>
                <a:cs typeface="Arial"/>
                <a:sym typeface="Arial"/>
              </a:rPr>
              <a:t>Movie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2000">
                <a:latin typeface="Arial"/>
                <a:ea typeface="Arial"/>
                <a:cs typeface="Arial"/>
                <a:sym typeface="Arial"/>
              </a:rPr>
              <a:t>Movie Genre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Retrieves the movie’s title(s) along with its genre(s).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Orders the list alphabetically by genre and groups by genre.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6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3"/>
          <p:cNvSpPr txBox="1"/>
          <p:nvPr>
            <p:ph type="title"/>
          </p:nvPr>
        </p:nvSpPr>
        <p:spPr>
          <a:xfrm>
            <a:off x="450850" y="596800"/>
            <a:ext cx="61728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Interesting Query #1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3"/>
          <p:cNvSpPr txBox="1"/>
          <p:nvPr>
            <p:ph idx="7" type="body"/>
          </p:nvPr>
        </p:nvSpPr>
        <p:spPr>
          <a:xfrm>
            <a:off x="592900" y="1799200"/>
            <a:ext cx="43338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Movie.Title, Movie_Genre.Genre </a:t>
            </a:r>
            <a:endParaRPr sz="1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Movie, Movie_Genre </a:t>
            </a:r>
            <a:endParaRPr sz="1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Movie.URLID = Movie_Genre.MovieID </a:t>
            </a:r>
            <a:endParaRPr sz="1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BY Movie_Genre.Genre;</a:t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3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4" name="Google Shape;4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300" y="1111025"/>
            <a:ext cx="3480451" cy="37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4"/>
          <p:cNvSpPr txBox="1"/>
          <p:nvPr>
            <p:ph type="title"/>
          </p:nvPr>
        </p:nvSpPr>
        <p:spPr>
          <a:xfrm>
            <a:off x="450850" y="596800"/>
            <a:ext cx="61728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Interesting Query #2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64"/>
          <p:cNvSpPr txBox="1"/>
          <p:nvPr>
            <p:ph idx="7" type="body"/>
          </p:nvPr>
        </p:nvSpPr>
        <p:spPr>
          <a:xfrm>
            <a:off x="450850" y="1591325"/>
            <a:ext cx="8094300" cy="28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This query joins the tables </a:t>
            </a:r>
            <a:r>
              <a:rPr b="1" lang="en" sz="2000">
                <a:latin typeface="Arial"/>
                <a:ea typeface="Arial"/>
                <a:cs typeface="Arial"/>
                <a:sym typeface="Arial"/>
              </a:rPr>
              <a:t>Movie Genre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 and</a:t>
            </a:r>
            <a:r>
              <a:rPr b="1" lang="en" sz="2000">
                <a:latin typeface="Arial"/>
                <a:ea typeface="Arial"/>
                <a:cs typeface="Arial"/>
                <a:sym typeface="Arial"/>
              </a:rPr>
              <a:t> Movie Review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Retrieves the genre and their calculated average ratings.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The list is ordered from </a:t>
            </a:r>
            <a:r>
              <a:rPr b="1" lang="en" sz="2000">
                <a:latin typeface="Arial"/>
                <a:ea typeface="Arial"/>
                <a:cs typeface="Arial"/>
                <a:sym typeface="Arial"/>
              </a:rPr>
              <a:t>most popular to least popular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 (highest to lowest).</a:t>
            </a:r>
            <a:endParaRPr sz="1772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/>
          <p:nvPr>
            <p:ph type="title"/>
          </p:nvPr>
        </p:nvSpPr>
        <p:spPr>
          <a:xfrm>
            <a:off x="450850" y="596800"/>
            <a:ext cx="61728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Interesting Query #2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65"/>
          <p:cNvSpPr txBox="1"/>
          <p:nvPr>
            <p:ph idx="7" type="body"/>
          </p:nvPr>
        </p:nvSpPr>
        <p:spPr>
          <a:xfrm>
            <a:off x="134575" y="1420650"/>
            <a:ext cx="48969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2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Genre, </a:t>
            </a:r>
            <a:endParaRPr sz="152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2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ROUND(AVG(Rating), 2) AS AverageRating</a:t>
            </a:r>
            <a:endParaRPr sz="152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2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Movie_Genre, Movie_Review </a:t>
            </a:r>
            <a:endParaRPr sz="152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2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Movie_Genre.MovieID = Movie_Review.MovieID</a:t>
            </a:r>
            <a:endParaRPr sz="152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2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BY Genre</a:t>
            </a:r>
            <a:endParaRPr sz="152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2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BY AverageRating DESC;</a:t>
            </a:r>
            <a:endParaRPr sz="152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52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Arial"/>
              <a:buNone/>
            </a:pPr>
            <a:r>
              <a:t/>
            </a:r>
            <a:endParaRPr sz="112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p6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9" name="Google Shape;4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75" y="1121750"/>
            <a:ext cx="3385680" cy="36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450850" y="596800"/>
            <a:ext cx="61728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Interesting Query #3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6"/>
          <p:cNvSpPr txBox="1"/>
          <p:nvPr>
            <p:ph idx="7" type="body"/>
          </p:nvPr>
        </p:nvSpPr>
        <p:spPr>
          <a:xfrm>
            <a:off x="450850" y="1352075"/>
            <a:ext cx="8094300" cy="28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385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73"/>
              <a:buFont typeface="Arial"/>
              <a:buChar char="●"/>
            </a:pPr>
            <a:r>
              <a:rPr lang="en" sz="1972">
                <a:latin typeface="Arial"/>
                <a:ea typeface="Arial"/>
                <a:cs typeface="Arial"/>
                <a:sym typeface="Arial"/>
              </a:rPr>
              <a:t>This query joins the tables </a:t>
            </a:r>
            <a:r>
              <a:rPr b="1" lang="en" sz="1972">
                <a:latin typeface="Arial"/>
                <a:ea typeface="Arial"/>
                <a:cs typeface="Arial"/>
                <a:sym typeface="Arial"/>
              </a:rPr>
              <a:t>Actor</a:t>
            </a:r>
            <a:r>
              <a:rPr lang="en" sz="1972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972">
                <a:latin typeface="Arial"/>
                <a:ea typeface="Arial"/>
                <a:cs typeface="Arial"/>
                <a:sym typeface="Arial"/>
              </a:rPr>
              <a:t>Actor Movie</a:t>
            </a:r>
            <a:r>
              <a:rPr lang="en" sz="1972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" sz="1972">
                <a:latin typeface="Arial"/>
                <a:ea typeface="Arial"/>
                <a:cs typeface="Arial"/>
                <a:sym typeface="Arial"/>
              </a:rPr>
              <a:t>Actor TV Show</a:t>
            </a:r>
            <a:r>
              <a:rPr lang="en" sz="1972">
                <a:latin typeface="Arial"/>
                <a:ea typeface="Arial"/>
                <a:cs typeface="Arial"/>
                <a:sym typeface="Arial"/>
              </a:rPr>
              <a:t>.</a:t>
            </a:r>
            <a:endParaRPr sz="1972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972">
              <a:latin typeface="Arial"/>
              <a:ea typeface="Arial"/>
              <a:cs typeface="Arial"/>
              <a:sym typeface="Arial"/>
            </a:endParaRPr>
          </a:p>
          <a:p>
            <a:pPr indent="-353853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973"/>
              <a:buFont typeface="Arial"/>
              <a:buChar char="●"/>
            </a:pPr>
            <a:r>
              <a:rPr lang="en" sz="1972">
                <a:latin typeface="Arial"/>
                <a:ea typeface="Arial"/>
                <a:cs typeface="Arial"/>
                <a:sym typeface="Arial"/>
              </a:rPr>
              <a:t>Retrieves </a:t>
            </a:r>
            <a:r>
              <a:rPr lang="en" sz="1972">
                <a:latin typeface="Arial"/>
                <a:ea typeface="Arial"/>
                <a:cs typeface="Arial"/>
                <a:sym typeface="Arial"/>
              </a:rPr>
              <a:t>actors</a:t>
            </a:r>
            <a:r>
              <a:rPr lang="en" sz="1972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72">
                <a:latin typeface="Arial"/>
                <a:ea typeface="Arial"/>
                <a:cs typeface="Arial"/>
                <a:sym typeface="Arial"/>
              </a:rPr>
              <a:t>names</a:t>
            </a:r>
            <a:r>
              <a:rPr lang="en" sz="1972">
                <a:latin typeface="Arial"/>
                <a:ea typeface="Arial"/>
                <a:cs typeface="Arial"/>
                <a:sym typeface="Arial"/>
              </a:rPr>
              <a:t> that have been in </a:t>
            </a:r>
            <a:r>
              <a:rPr b="1" lang="en" sz="1972">
                <a:latin typeface="Arial"/>
                <a:ea typeface="Arial"/>
                <a:cs typeface="Arial"/>
                <a:sym typeface="Arial"/>
              </a:rPr>
              <a:t>both </a:t>
            </a:r>
            <a:r>
              <a:rPr lang="en" sz="1972">
                <a:latin typeface="Arial"/>
                <a:ea typeface="Arial"/>
                <a:cs typeface="Arial"/>
                <a:sym typeface="Arial"/>
              </a:rPr>
              <a:t>movies and TV shows, and the count of how many movie and TV shows that they have been in.</a:t>
            </a:r>
            <a:endParaRPr sz="1972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972">
              <a:latin typeface="Arial"/>
              <a:ea typeface="Arial"/>
              <a:cs typeface="Arial"/>
              <a:sym typeface="Arial"/>
            </a:endParaRPr>
          </a:p>
          <a:p>
            <a:pPr indent="-353853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973"/>
              <a:buFont typeface="Arial"/>
              <a:buChar char="●"/>
            </a:pPr>
            <a:r>
              <a:rPr lang="en" sz="1972">
                <a:latin typeface="Arial"/>
                <a:ea typeface="Arial"/>
                <a:cs typeface="Arial"/>
                <a:sym typeface="Arial"/>
              </a:rPr>
              <a:t>Groups by the actor’s first and last name and is ordered </a:t>
            </a:r>
            <a:r>
              <a:rPr lang="en" sz="1972">
                <a:latin typeface="Arial"/>
                <a:ea typeface="Arial"/>
                <a:cs typeface="Arial"/>
                <a:sym typeface="Arial"/>
              </a:rPr>
              <a:t>alphabetically</a:t>
            </a:r>
            <a:r>
              <a:rPr lang="en" sz="1972">
                <a:latin typeface="Arial"/>
                <a:ea typeface="Arial"/>
                <a:cs typeface="Arial"/>
                <a:sym typeface="Arial"/>
              </a:rPr>
              <a:t>.</a:t>
            </a:r>
            <a:endParaRPr sz="1972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7"/>
          <p:cNvSpPr txBox="1"/>
          <p:nvPr>
            <p:ph type="title"/>
          </p:nvPr>
        </p:nvSpPr>
        <p:spPr>
          <a:xfrm>
            <a:off x="450850" y="596800"/>
            <a:ext cx="61728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Interesting Query #3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67"/>
          <p:cNvSpPr txBox="1"/>
          <p:nvPr>
            <p:ph idx="7" type="body"/>
          </p:nvPr>
        </p:nvSpPr>
        <p:spPr>
          <a:xfrm>
            <a:off x="197375" y="1345650"/>
            <a:ext cx="46545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92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FirstName, LastName, count(DISTINCT Actor_Movie.MovieID) MovieCount,</a:t>
            </a:r>
            <a:endParaRPr sz="92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92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count(DISTINCT Actor_TV_Show.TV_ShowID) AS TVShowCount</a:t>
            </a:r>
            <a:endParaRPr sz="92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92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Actor, Actor_Movie, Actor_TV_Show</a:t>
            </a:r>
            <a:endParaRPr sz="92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92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Actor.URLID=Actor_Movie.ActorID</a:t>
            </a:r>
            <a:endParaRPr sz="92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92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URLID = Actor_TV_Show.ActorID</a:t>
            </a:r>
            <a:endParaRPr sz="92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92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URLID IN (</a:t>
            </a:r>
            <a:endParaRPr sz="92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92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SELECT ActorID FROM Actor_Movie</a:t>
            </a:r>
            <a:endParaRPr sz="92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92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INTERSECT</a:t>
            </a:r>
            <a:endParaRPr sz="92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92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SELECT ActorID FROM Actor_TV_Show</a:t>
            </a:r>
            <a:endParaRPr sz="92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92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)</a:t>
            </a:r>
            <a:endParaRPr sz="92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92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BY FirstName, LastName</a:t>
            </a:r>
            <a:endParaRPr sz="92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92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BY FirstName, LastName;</a:t>
            </a:r>
            <a:endParaRPr sz="92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92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Arial"/>
              <a:buNone/>
            </a:pPr>
            <a:r>
              <a:t/>
            </a:r>
            <a:endParaRPr sz="82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p6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4" name="Google Shape;4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150" y="1371200"/>
            <a:ext cx="3897400" cy="3355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31884"/>
              <a:buFont typeface="Arial"/>
              <a:buNone/>
            </a:pPr>
            <a:r>
              <a:rPr lang="en">
                <a:solidFill>
                  <a:srgbClr val="351C75"/>
                </a:solidFill>
              </a:rPr>
              <a:t>Introduction</a:t>
            </a:r>
            <a:endParaRPr>
              <a:solidFill>
                <a:srgbClr val="351C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31884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0"/>
          <p:cNvSpPr txBox="1"/>
          <p:nvPr>
            <p:ph idx="1" type="body"/>
          </p:nvPr>
        </p:nvSpPr>
        <p:spPr>
          <a:xfrm>
            <a:off x="452575" y="1491400"/>
            <a:ext cx="8219700" cy="31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700"/>
              <a:t>Relational Schema Diagram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700"/>
              <a:t>The Loaded Data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Three Interesting Queries + Screenshots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Problems!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8"/>
          <p:cNvSpPr txBox="1"/>
          <p:nvPr>
            <p:ph type="title"/>
          </p:nvPr>
        </p:nvSpPr>
        <p:spPr>
          <a:xfrm>
            <a:off x="450850" y="596800"/>
            <a:ext cx="37593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8"/>
          <p:cNvSpPr txBox="1"/>
          <p:nvPr>
            <p:ph idx="7" type="body"/>
          </p:nvPr>
        </p:nvSpPr>
        <p:spPr>
          <a:xfrm>
            <a:off x="420875" y="1203650"/>
            <a:ext cx="8258700" cy="27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Inserts for descriptions and biographies are too large for the data type: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Comments removing insert statements: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6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2" name="Google Shape;4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75" y="1701350"/>
            <a:ext cx="64484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75" y="3024600"/>
            <a:ext cx="795337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875" y="3914250"/>
            <a:ext cx="600075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8"/>
          <p:cNvSpPr/>
          <p:nvPr/>
        </p:nvSpPr>
        <p:spPr>
          <a:xfrm>
            <a:off x="6795700" y="3980063"/>
            <a:ext cx="426125" cy="506550"/>
          </a:xfrm>
          <a:custGeom>
            <a:rect b="b" l="l" r="r" t="t"/>
            <a:pathLst>
              <a:path extrusionOk="0" h="20262" w="17045">
                <a:moveTo>
                  <a:pt x="0" y="14952"/>
                </a:moveTo>
                <a:cubicBezTo>
                  <a:pt x="1588" y="16936"/>
                  <a:pt x="3476" y="21296"/>
                  <a:pt x="5682" y="20035"/>
                </a:cubicBezTo>
                <a:cubicBezTo>
                  <a:pt x="12348" y="16226"/>
                  <a:pt x="13611" y="6867"/>
                  <a:pt x="17045" y="0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6" name="Google Shape;456;p68"/>
          <p:cNvSpPr/>
          <p:nvPr/>
        </p:nvSpPr>
        <p:spPr>
          <a:xfrm>
            <a:off x="8535438" y="3121100"/>
            <a:ext cx="411175" cy="426125"/>
          </a:xfrm>
          <a:custGeom>
            <a:rect b="b" l="l" r="r" t="t"/>
            <a:pathLst>
              <a:path extrusionOk="0" h="17045" w="16447">
                <a:moveTo>
                  <a:pt x="0" y="0"/>
                </a:moveTo>
                <a:cubicBezTo>
                  <a:pt x="6232" y="4847"/>
                  <a:pt x="12067" y="10476"/>
                  <a:pt x="16447" y="17045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7" name="Google Shape;457;p68"/>
          <p:cNvSpPr/>
          <p:nvPr/>
        </p:nvSpPr>
        <p:spPr>
          <a:xfrm>
            <a:off x="8561613" y="3143525"/>
            <a:ext cx="358850" cy="381275"/>
          </a:xfrm>
          <a:custGeom>
            <a:rect b="b" l="l" r="r" t="t"/>
            <a:pathLst>
              <a:path extrusionOk="0" h="15251" w="14354">
                <a:moveTo>
                  <a:pt x="14354" y="0"/>
                </a:moveTo>
                <a:cubicBezTo>
                  <a:pt x="7427" y="866"/>
                  <a:pt x="3872" y="9442"/>
                  <a:pt x="0" y="15251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Google Shape;463;p69"/>
          <p:cNvSpPr txBox="1"/>
          <p:nvPr>
            <p:ph type="title"/>
          </p:nvPr>
        </p:nvSpPr>
        <p:spPr>
          <a:xfrm>
            <a:off x="420875" y="1397425"/>
            <a:ext cx="4324800" cy="16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IMDb Final Project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4" name="Google Shape;464;p69"/>
          <p:cNvSpPr txBox="1"/>
          <p:nvPr>
            <p:ph idx="2" type="title"/>
          </p:nvPr>
        </p:nvSpPr>
        <p:spPr>
          <a:xfrm>
            <a:off x="420875" y="3318675"/>
            <a:ext cx="36987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pic>
        <p:nvPicPr>
          <p:cNvPr id="465" name="Google Shape;46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66" y="3252949"/>
            <a:ext cx="3446011" cy="17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9" title="New Final IMDb ER Diagram - Prof Che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775" y="196450"/>
            <a:ext cx="4478846" cy="475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450850" y="596800"/>
            <a:ext cx="83691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Actor Table &amp; Multi-Value Tables</a:t>
            </a:r>
            <a:endParaRPr/>
          </a:p>
        </p:txBody>
      </p:sp>
      <p:sp>
        <p:nvSpPr>
          <p:cNvPr id="328" name="Google Shape;328;p51"/>
          <p:cNvSpPr txBox="1"/>
          <p:nvPr>
            <p:ph idx="7" type="body"/>
          </p:nvPr>
        </p:nvSpPr>
        <p:spPr>
          <a:xfrm>
            <a:off x="450850" y="1875400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50" y="1508975"/>
            <a:ext cx="8696300" cy="27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/>
          <p:nvPr>
            <p:ph type="title"/>
          </p:nvPr>
        </p:nvSpPr>
        <p:spPr>
          <a:xfrm>
            <a:off x="450850" y="596800"/>
            <a:ext cx="81018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 Table &amp; Multi-Value Tables</a:t>
            </a:r>
            <a:endParaRPr b="0"/>
          </a:p>
        </p:txBody>
      </p:sp>
      <p:sp>
        <p:nvSpPr>
          <p:cNvPr id="336" name="Google Shape;336;p52"/>
          <p:cNvSpPr txBox="1"/>
          <p:nvPr>
            <p:ph idx="7" type="body"/>
          </p:nvPr>
        </p:nvSpPr>
        <p:spPr>
          <a:xfrm>
            <a:off x="450850" y="1875400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87" y="1606725"/>
            <a:ext cx="8721626" cy="24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450850" y="596800"/>
            <a:ext cx="84957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Writer Table </a:t>
            </a:r>
            <a:r>
              <a:rPr lang="en"/>
              <a:t>&amp; Multi-Value Tables</a:t>
            </a:r>
            <a:endParaRPr/>
          </a:p>
        </p:txBody>
      </p:sp>
      <p:sp>
        <p:nvSpPr>
          <p:cNvPr id="344" name="Google Shape;344;p53"/>
          <p:cNvSpPr txBox="1"/>
          <p:nvPr>
            <p:ph idx="7" type="body"/>
          </p:nvPr>
        </p:nvSpPr>
        <p:spPr>
          <a:xfrm>
            <a:off x="450850" y="1875400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3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88" y="1719150"/>
            <a:ext cx="8911425" cy="24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>
            <p:ph type="title"/>
          </p:nvPr>
        </p:nvSpPr>
        <p:spPr>
          <a:xfrm>
            <a:off x="450850" y="596800"/>
            <a:ext cx="83484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Table &amp; Multi-Value Attributes</a:t>
            </a:r>
            <a:endParaRPr/>
          </a:p>
        </p:txBody>
      </p:sp>
      <p:sp>
        <p:nvSpPr>
          <p:cNvPr id="352" name="Google Shape;352;p5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3" name="Google Shape;35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88" y="1455138"/>
            <a:ext cx="8175025" cy="29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/>
          <p:nvPr>
            <p:ph type="title"/>
          </p:nvPr>
        </p:nvSpPr>
        <p:spPr>
          <a:xfrm>
            <a:off x="261650" y="596800"/>
            <a:ext cx="87990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TV Show Table &amp; Multi-Value Attributes</a:t>
            </a:r>
            <a:endParaRPr/>
          </a:p>
        </p:txBody>
      </p:sp>
      <p:sp>
        <p:nvSpPr>
          <p:cNvPr id="359" name="Google Shape;359;p5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0" name="Google Shape;3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50" y="1157538"/>
            <a:ext cx="7495499" cy="35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 txBox="1"/>
          <p:nvPr>
            <p:ph type="title"/>
          </p:nvPr>
        </p:nvSpPr>
        <p:spPr>
          <a:xfrm>
            <a:off x="261650" y="596800"/>
            <a:ext cx="87990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Junction Table/Relationship Tables</a:t>
            </a:r>
            <a:endParaRPr/>
          </a:p>
        </p:txBody>
      </p:sp>
      <p:sp>
        <p:nvSpPr>
          <p:cNvPr id="366" name="Google Shape;366;p5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Google Shape;3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976" y="1233038"/>
            <a:ext cx="4120051" cy="33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/>
          <p:nvPr>
            <p:ph type="title"/>
          </p:nvPr>
        </p:nvSpPr>
        <p:spPr>
          <a:xfrm>
            <a:off x="450850" y="596800"/>
            <a:ext cx="37593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7"/>
          <p:cNvSpPr txBox="1"/>
          <p:nvPr>
            <p:ph idx="7" type="body"/>
          </p:nvPr>
        </p:nvSpPr>
        <p:spPr>
          <a:xfrm>
            <a:off x="450850" y="1875400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" name="Google Shape;375;p57" title="ReallyFinalRS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37" y="136000"/>
            <a:ext cx="8777723" cy="487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